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18"/>
  </p:notesMasterIdLst>
  <p:sldIdLst>
    <p:sldId id="256" r:id="rId2"/>
    <p:sldId id="260" r:id="rId3"/>
    <p:sldId id="268" r:id="rId4"/>
    <p:sldId id="259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3" r:id="rId13"/>
    <p:sldId id="322" r:id="rId14"/>
    <p:sldId id="324" r:id="rId15"/>
    <p:sldId id="325" r:id="rId16"/>
    <p:sldId id="272" r:id="rId17"/>
  </p:sldIdLst>
  <p:sldSz cx="9144000" cy="5143500" type="screen16x9"/>
  <p:notesSz cx="6858000" cy="9144000"/>
  <p:embeddedFontLst>
    <p:embeddedFont>
      <p:font typeface="Cabin" panose="020B0604020202020204" charset="0"/>
      <p:regular r:id="rId19"/>
      <p:bold r:id="rId20"/>
      <p:italic r:id="rId21"/>
      <p:boldItalic r:id="rId22"/>
    </p:embeddedFont>
    <p:embeddedFont>
      <p:font typeface="Myanmar Text" panose="020B0502040204020203" pitchFamily="34" charset="0"/>
      <p:regular r:id="rId23"/>
      <p:bold r:id="rId24"/>
    </p:embeddedFont>
    <p:embeddedFont>
      <p:font typeface="Oswald" panose="00000500000000000000" pitchFamily="2" charset="0"/>
      <p:regular r:id="rId25"/>
      <p:bold r:id="rId26"/>
    </p:embeddedFont>
    <p:embeddedFont>
      <p:font typeface="Poor Richard" panose="02080502050505020702" pitchFamily="18" charset="0"/>
      <p:regular r:id="rId27"/>
    </p:embeddedFont>
    <p:embeddedFont>
      <p:font typeface="Segoe UI Semilight" panose="020B0402040204020203" pitchFamily="34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F0F914C-C76F-4133-8F4F-35DD4BA9016D}">
  <a:tblStyle styleId="{5F0F914C-C76F-4133-8F4F-35DD4BA901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97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27ed24e6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27ed24e6c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>
          <a:extLst>
            <a:ext uri="{FF2B5EF4-FFF2-40B4-BE49-F238E27FC236}">
              <a16:creationId xmlns:a16="http://schemas.microsoft.com/office/drawing/2014/main" id="{4F0C3E0E-98FB-39F5-D7AE-A011FEB29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>
            <a:extLst>
              <a:ext uri="{FF2B5EF4-FFF2-40B4-BE49-F238E27FC236}">
                <a16:creationId xmlns:a16="http://schemas.microsoft.com/office/drawing/2014/main" id="{21858C46-CE70-0B87-AFB9-33A50D5031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>
            <a:extLst>
              <a:ext uri="{FF2B5EF4-FFF2-40B4-BE49-F238E27FC236}">
                <a16:creationId xmlns:a16="http://schemas.microsoft.com/office/drawing/2014/main" id="{1D1A67E0-D800-FF5C-E4EF-5D8BDB6704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06772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>
          <a:extLst>
            <a:ext uri="{FF2B5EF4-FFF2-40B4-BE49-F238E27FC236}">
              <a16:creationId xmlns:a16="http://schemas.microsoft.com/office/drawing/2014/main" id="{24B78012-9952-170A-5BAD-CB1A6F932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>
            <a:extLst>
              <a:ext uri="{FF2B5EF4-FFF2-40B4-BE49-F238E27FC236}">
                <a16:creationId xmlns:a16="http://schemas.microsoft.com/office/drawing/2014/main" id="{6AC6ABDF-32A6-6A6A-9906-773D1DD4C3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>
            <a:extLst>
              <a:ext uri="{FF2B5EF4-FFF2-40B4-BE49-F238E27FC236}">
                <a16:creationId xmlns:a16="http://schemas.microsoft.com/office/drawing/2014/main" id="{0FE92100-5640-FE6A-F49D-622BD1CB05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8218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>
          <a:extLst>
            <a:ext uri="{FF2B5EF4-FFF2-40B4-BE49-F238E27FC236}">
              <a16:creationId xmlns:a16="http://schemas.microsoft.com/office/drawing/2014/main" id="{E6ADF8C7-CD7F-402D-C3A4-BF1855C94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>
            <a:extLst>
              <a:ext uri="{FF2B5EF4-FFF2-40B4-BE49-F238E27FC236}">
                <a16:creationId xmlns:a16="http://schemas.microsoft.com/office/drawing/2014/main" id="{F64F3956-978E-10DE-6C63-14B869E03D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>
            <a:extLst>
              <a:ext uri="{FF2B5EF4-FFF2-40B4-BE49-F238E27FC236}">
                <a16:creationId xmlns:a16="http://schemas.microsoft.com/office/drawing/2014/main" id="{D7F8CCFF-0F12-C434-F75C-F5B091306C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1054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>
          <a:extLst>
            <a:ext uri="{FF2B5EF4-FFF2-40B4-BE49-F238E27FC236}">
              <a16:creationId xmlns:a16="http://schemas.microsoft.com/office/drawing/2014/main" id="{87CD7F99-126E-9B07-D366-6180746ED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>
            <a:extLst>
              <a:ext uri="{FF2B5EF4-FFF2-40B4-BE49-F238E27FC236}">
                <a16:creationId xmlns:a16="http://schemas.microsoft.com/office/drawing/2014/main" id="{43AD55F4-362B-34D4-CD22-E4728F1913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>
            <a:extLst>
              <a:ext uri="{FF2B5EF4-FFF2-40B4-BE49-F238E27FC236}">
                <a16:creationId xmlns:a16="http://schemas.microsoft.com/office/drawing/2014/main" id="{64A5CB08-1727-0741-D0AD-CC3E362FAF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8208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>
          <a:extLst>
            <a:ext uri="{FF2B5EF4-FFF2-40B4-BE49-F238E27FC236}">
              <a16:creationId xmlns:a16="http://schemas.microsoft.com/office/drawing/2014/main" id="{54303B44-A042-BD2F-EB53-77F681C42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>
            <a:extLst>
              <a:ext uri="{FF2B5EF4-FFF2-40B4-BE49-F238E27FC236}">
                <a16:creationId xmlns:a16="http://schemas.microsoft.com/office/drawing/2014/main" id="{51C6C4C3-7CBA-D8B3-C02F-FF6D2C18AE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>
            <a:extLst>
              <a:ext uri="{FF2B5EF4-FFF2-40B4-BE49-F238E27FC236}">
                <a16:creationId xmlns:a16="http://schemas.microsoft.com/office/drawing/2014/main" id="{9203A6F7-F84D-3D61-8AA6-41CD42976E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20914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>
          <a:extLst>
            <a:ext uri="{FF2B5EF4-FFF2-40B4-BE49-F238E27FC236}">
              <a16:creationId xmlns:a16="http://schemas.microsoft.com/office/drawing/2014/main" id="{4B9C0C3B-BA08-B49F-C230-AB5467659E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>
            <a:extLst>
              <a:ext uri="{FF2B5EF4-FFF2-40B4-BE49-F238E27FC236}">
                <a16:creationId xmlns:a16="http://schemas.microsoft.com/office/drawing/2014/main" id="{1420624D-64A3-53E3-7E7D-68C376382C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>
            <a:extLst>
              <a:ext uri="{FF2B5EF4-FFF2-40B4-BE49-F238E27FC236}">
                <a16:creationId xmlns:a16="http://schemas.microsoft.com/office/drawing/2014/main" id="{7AA629D3-90FA-B547-3BE5-09EC38DFBB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81626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27c222bda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27c222bda3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26d91f438b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26d91f438b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12719675ce4_0_28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12719675ce4_0_28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>
          <a:extLst>
            <a:ext uri="{FF2B5EF4-FFF2-40B4-BE49-F238E27FC236}">
              <a16:creationId xmlns:a16="http://schemas.microsoft.com/office/drawing/2014/main" id="{8AD8524F-33F8-1532-1176-2D0C521F3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>
            <a:extLst>
              <a:ext uri="{FF2B5EF4-FFF2-40B4-BE49-F238E27FC236}">
                <a16:creationId xmlns:a16="http://schemas.microsoft.com/office/drawing/2014/main" id="{3E2C9A85-E60D-9587-E6D0-C7E2FBAA8E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>
            <a:extLst>
              <a:ext uri="{FF2B5EF4-FFF2-40B4-BE49-F238E27FC236}">
                <a16:creationId xmlns:a16="http://schemas.microsoft.com/office/drawing/2014/main" id="{2071D2AC-EDB1-73F6-1604-92A6A443C6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5721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>
          <a:extLst>
            <a:ext uri="{FF2B5EF4-FFF2-40B4-BE49-F238E27FC236}">
              <a16:creationId xmlns:a16="http://schemas.microsoft.com/office/drawing/2014/main" id="{EE1E6A68-0795-B454-C31C-DD0E14EC5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>
            <a:extLst>
              <a:ext uri="{FF2B5EF4-FFF2-40B4-BE49-F238E27FC236}">
                <a16:creationId xmlns:a16="http://schemas.microsoft.com/office/drawing/2014/main" id="{7BD6650B-77F9-3809-FED4-1ADFB97411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>
            <a:extLst>
              <a:ext uri="{FF2B5EF4-FFF2-40B4-BE49-F238E27FC236}">
                <a16:creationId xmlns:a16="http://schemas.microsoft.com/office/drawing/2014/main" id="{19BAEB0B-C8E3-D2F3-A0B3-7EFC5C2894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8932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>
          <a:extLst>
            <a:ext uri="{FF2B5EF4-FFF2-40B4-BE49-F238E27FC236}">
              <a16:creationId xmlns:a16="http://schemas.microsoft.com/office/drawing/2014/main" id="{028DA787-E327-807B-B0AE-645D00343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>
            <a:extLst>
              <a:ext uri="{FF2B5EF4-FFF2-40B4-BE49-F238E27FC236}">
                <a16:creationId xmlns:a16="http://schemas.microsoft.com/office/drawing/2014/main" id="{EA334BA0-152E-C6CA-3E08-5D828B83AE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>
            <a:extLst>
              <a:ext uri="{FF2B5EF4-FFF2-40B4-BE49-F238E27FC236}">
                <a16:creationId xmlns:a16="http://schemas.microsoft.com/office/drawing/2014/main" id="{F04E16EA-0B07-4A09-8E78-774F37498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4871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>
          <a:extLst>
            <a:ext uri="{FF2B5EF4-FFF2-40B4-BE49-F238E27FC236}">
              <a16:creationId xmlns:a16="http://schemas.microsoft.com/office/drawing/2014/main" id="{67B3FC3B-0225-3C31-E719-A5C94AC10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>
            <a:extLst>
              <a:ext uri="{FF2B5EF4-FFF2-40B4-BE49-F238E27FC236}">
                <a16:creationId xmlns:a16="http://schemas.microsoft.com/office/drawing/2014/main" id="{9E73F2B3-90C1-3D27-121D-B1EB405F93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>
            <a:extLst>
              <a:ext uri="{FF2B5EF4-FFF2-40B4-BE49-F238E27FC236}">
                <a16:creationId xmlns:a16="http://schemas.microsoft.com/office/drawing/2014/main" id="{205F78A5-3808-9340-9AA3-D52FB431E4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4997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>
          <a:extLst>
            <a:ext uri="{FF2B5EF4-FFF2-40B4-BE49-F238E27FC236}">
              <a16:creationId xmlns:a16="http://schemas.microsoft.com/office/drawing/2014/main" id="{4593279F-4A15-210B-9F6E-676F8D0AB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6d91f438b_0_10:notes">
            <a:extLst>
              <a:ext uri="{FF2B5EF4-FFF2-40B4-BE49-F238E27FC236}">
                <a16:creationId xmlns:a16="http://schemas.microsoft.com/office/drawing/2014/main" id="{BC1F675B-9E40-2E38-77FB-37FB48A741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6d91f438b_0_10:notes">
            <a:extLst>
              <a:ext uri="{FF2B5EF4-FFF2-40B4-BE49-F238E27FC236}">
                <a16:creationId xmlns:a16="http://schemas.microsoft.com/office/drawing/2014/main" id="{D686233A-49F3-4505-B89A-AADC65D934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2466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082350" y="-1191350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9" y="0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4">
            <a:alphaModFix/>
          </a:blip>
          <a:srcRect t="337" b="337"/>
          <a:stretch/>
        </p:blipFill>
        <p:spPr>
          <a:xfrm>
            <a:off x="5578975" y="-1765"/>
            <a:ext cx="35677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5550" y="774534"/>
            <a:ext cx="3967200" cy="2432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9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5550" y="3731950"/>
            <a:ext cx="3166200" cy="7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544050" y="4531100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5400000">
            <a:off x="-2713083" y="215577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9" y="0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0"/>
          <p:cNvPicPr preferRelativeResize="0"/>
          <p:nvPr/>
        </p:nvPicPr>
        <p:blipFill rotWithShape="1">
          <a:blip r:embed="rId3">
            <a:alphaModFix amt="75000"/>
          </a:blip>
          <a:srcRect l="9" r="9"/>
          <a:stretch/>
        </p:blipFill>
        <p:spPr>
          <a:xfrm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0"/>
          <p:cNvSpPr txBox="1">
            <a:spLocks noGrp="1"/>
          </p:cNvSpPr>
          <p:nvPr>
            <p:ph type="body" idx="1"/>
          </p:nvPr>
        </p:nvSpPr>
        <p:spPr>
          <a:xfrm>
            <a:off x="715550" y="1254175"/>
            <a:ext cx="3784800" cy="11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88" name="Google Shape;88;p10"/>
          <p:cNvSpPr/>
          <p:nvPr/>
        </p:nvSpPr>
        <p:spPr>
          <a:xfrm rot="-5400000">
            <a:off x="7249837" y="-777662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0"/>
          <p:cNvSpPr/>
          <p:nvPr/>
        </p:nvSpPr>
        <p:spPr>
          <a:xfrm>
            <a:off x="30547" y="4623710"/>
            <a:ext cx="2155102" cy="547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07/2022</a:t>
            </a:r>
          </a:p>
        </p:txBody>
      </p:sp>
      <p:sp>
        <p:nvSpPr>
          <p:cNvPr id="90" name="Google Shape;90;p10"/>
          <p:cNvSpPr/>
          <p:nvPr/>
        </p:nvSpPr>
        <p:spPr>
          <a:xfrm>
            <a:off x="2304650" y="4605250"/>
            <a:ext cx="6839100" cy="54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0"/>
          <p:cNvSpPr/>
          <p:nvPr/>
        </p:nvSpPr>
        <p:spPr>
          <a:xfrm rot="-5400000">
            <a:off x="2679937" y="3149088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0"/>
          <p:cNvSpPr/>
          <p:nvPr/>
        </p:nvSpPr>
        <p:spPr>
          <a:xfrm rot="-9">
            <a:off x="5388267" y="3505545"/>
            <a:ext cx="5121881" cy="8319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93" name="Google Shape;93;p10"/>
          <p:cNvSpPr/>
          <p:nvPr/>
        </p:nvSpPr>
        <p:spPr>
          <a:xfrm rot="-9">
            <a:off x="-549883" y="-34455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69" y="3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 rot="10800000" flipH="1"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>
            <a:spLocks noGrp="1"/>
          </p:cNvSpPr>
          <p:nvPr>
            <p:ph type="title" hasCustomPrompt="1"/>
          </p:nvPr>
        </p:nvSpPr>
        <p:spPr>
          <a:xfrm>
            <a:off x="765716" y="1499548"/>
            <a:ext cx="892200" cy="6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"/>
          </p:nvPr>
        </p:nvSpPr>
        <p:spPr>
          <a:xfrm>
            <a:off x="1828975" y="1270948"/>
            <a:ext cx="2674200" cy="3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2"/>
          </p:nvPr>
        </p:nvSpPr>
        <p:spPr>
          <a:xfrm>
            <a:off x="1828975" y="1661576"/>
            <a:ext cx="22695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3" hasCustomPrompt="1"/>
          </p:nvPr>
        </p:nvSpPr>
        <p:spPr>
          <a:xfrm>
            <a:off x="765716" y="2671599"/>
            <a:ext cx="892200" cy="6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4"/>
          </p:nvPr>
        </p:nvSpPr>
        <p:spPr>
          <a:xfrm>
            <a:off x="1828975" y="2448798"/>
            <a:ext cx="2674200" cy="3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5"/>
          </p:nvPr>
        </p:nvSpPr>
        <p:spPr>
          <a:xfrm>
            <a:off x="1828975" y="2839426"/>
            <a:ext cx="22695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6" hasCustomPrompt="1"/>
          </p:nvPr>
        </p:nvSpPr>
        <p:spPr>
          <a:xfrm>
            <a:off x="765716" y="3843650"/>
            <a:ext cx="892200" cy="6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7"/>
          </p:nvPr>
        </p:nvSpPr>
        <p:spPr>
          <a:xfrm>
            <a:off x="1828975" y="3626648"/>
            <a:ext cx="2674200" cy="3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8"/>
          </p:nvPr>
        </p:nvSpPr>
        <p:spPr>
          <a:xfrm>
            <a:off x="1828975" y="4017276"/>
            <a:ext cx="22695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9" hasCustomPrompt="1"/>
          </p:nvPr>
        </p:nvSpPr>
        <p:spPr>
          <a:xfrm>
            <a:off x="4709964" y="1499548"/>
            <a:ext cx="892200" cy="6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13"/>
          </p:nvPr>
        </p:nvSpPr>
        <p:spPr>
          <a:xfrm>
            <a:off x="5761625" y="1270948"/>
            <a:ext cx="2674200" cy="3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4"/>
          </p:nvPr>
        </p:nvSpPr>
        <p:spPr>
          <a:xfrm>
            <a:off x="5761625" y="1661576"/>
            <a:ext cx="22695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5" hasCustomPrompt="1"/>
          </p:nvPr>
        </p:nvSpPr>
        <p:spPr>
          <a:xfrm>
            <a:off x="4709964" y="2671599"/>
            <a:ext cx="892200" cy="6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6"/>
          </p:nvPr>
        </p:nvSpPr>
        <p:spPr>
          <a:xfrm>
            <a:off x="5761625" y="2448798"/>
            <a:ext cx="2674200" cy="3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7"/>
          </p:nvPr>
        </p:nvSpPr>
        <p:spPr>
          <a:xfrm>
            <a:off x="5761625" y="2839426"/>
            <a:ext cx="22695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18" hasCustomPrompt="1"/>
          </p:nvPr>
        </p:nvSpPr>
        <p:spPr>
          <a:xfrm>
            <a:off x="4709964" y="3843650"/>
            <a:ext cx="892200" cy="6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19"/>
          </p:nvPr>
        </p:nvSpPr>
        <p:spPr>
          <a:xfrm>
            <a:off x="5761625" y="3626648"/>
            <a:ext cx="2674200" cy="3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20"/>
          </p:nvPr>
        </p:nvSpPr>
        <p:spPr>
          <a:xfrm>
            <a:off x="5761625" y="4017276"/>
            <a:ext cx="22695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21"/>
          </p:nvPr>
        </p:nvSpPr>
        <p:spPr>
          <a:xfrm>
            <a:off x="715550" y="538250"/>
            <a:ext cx="77130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8251975" y="3555450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069" y="3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4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 rot="10800000">
            <a:off x="1773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4"/>
          <p:cNvSpPr/>
          <p:nvPr/>
        </p:nvSpPr>
        <p:spPr>
          <a:xfrm rot="-5400000">
            <a:off x="2756974" y="3792103"/>
            <a:ext cx="2155102" cy="547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07/2022</a:t>
            </a:r>
          </a:p>
        </p:txBody>
      </p:sp>
      <p:sp>
        <p:nvSpPr>
          <p:cNvPr id="133" name="Google Shape;133;p14"/>
          <p:cNvSpPr/>
          <p:nvPr/>
        </p:nvSpPr>
        <p:spPr>
          <a:xfrm rot="5400000" flipH="1">
            <a:off x="2378480" y="1182925"/>
            <a:ext cx="2912100" cy="54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4" name="Google Shape;134;p14"/>
          <p:cNvPicPr preferRelativeResize="0"/>
          <p:nvPr/>
        </p:nvPicPr>
        <p:blipFill rotWithShape="1">
          <a:blip r:embed="rId4">
            <a:alphaModFix/>
          </a:blip>
          <a:srcRect t="337" b="337"/>
          <a:stretch/>
        </p:blipFill>
        <p:spPr>
          <a:xfrm flipH="1">
            <a:off x="-726" y="-1775"/>
            <a:ext cx="35677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4"/>
          <p:cNvSpPr txBox="1">
            <a:spLocks noGrp="1"/>
          </p:cNvSpPr>
          <p:nvPr>
            <p:ph type="subTitle" idx="1"/>
          </p:nvPr>
        </p:nvSpPr>
        <p:spPr>
          <a:xfrm flipH="1">
            <a:off x="4834467" y="3069783"/>
            <a:ext cx="3440400" cy="9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title"/>
          </p:nvPr>
        </p:nvSpPr>
        <p:spPr>
          <a:xfrm flipH="1">
            <a:off x="4834467" y="1294083"/>
            <a:ext cx="3440400" cy="1200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91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4"/>
          <p:cNvSpPr/>
          <p:nvPr/>
        </p:nvSpPr>
        <p:spPr>
          <a:xfrm>
            <a:off x="4765917" y="-21607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138" name="Google Shape;138;p14"/>
          <p:cNvSpPr/>
          <p:nvPr/>
        </p:nvSpPr>
        <p:spPr>
          <a:xfrm rot="-5400000">
            <a:off x="5379812" y="4572913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_3_1_1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9" y="0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8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8"/>
          <p:cNvSpPr txBox="1">
            <a:spLocks noGrp="1"/>
          </p:cNvSpPr>
          <p:nvPr>
            <p:ph type="title"/>
          </p:nvPr>
        </p:nvSpPr>
        <p:spPr>
          <a:xfrm>
            <a:off x="933772" y="1510800"/>
            <a:ext cx="34668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1" name="Google Shape;371;p38"/>
          <p:cNvSpPr txBox="1">
            <a:spLocks noGrp="1"/>
          </p:cNvSpPr>
          <p:nvPr>
            <p:ph type="subTitle" idx="1"/>
          </p:nvPr>
        </p:nvSpPr>
        <p:spPr>
          <a:xfrm flipH="1">
            <a:off x="933772" y="2560450"/>
            <a:ext cx="3466800" cy="15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2" name="Google Shape;372;p38"/>
          <p:cNvSpPr txBox="1">
            <a:spLocks noGrp="1"/>
          </p:cNvSpPr>
          <p:nvPr>
            <p:ph type="body" idx="2"/>
          </p:nvPr>
        </p:nvSpPr>
        <p:spPr>
          <a:xfrm flipH="1">
            <a:off x="4848950" y="1598450"/>
            <a:ext cx="3579600" cy="24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marL="914400" lvl="1" indent="-36195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2pPr>
            <a:lvl3pPr marL="1371600" lvl="2" indent="-36195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3pPr>
            <a:lvl4pPr marL="1828800" lvl="3" indent="-36195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4pPr>
            <a:lvl5pPr marL="2286000" lvl="4" indent="-36195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5pPr>
            <a:lvl6pPr marL="2743200" lvl="5" indent="-36195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6pPr>
            <a:lvl7pPr marL="3200400" lvl="6" indent="-36195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7pPr>
            <a:lvl8pPr marL="3657600" lvl="7" indent="-361950" rtl="0"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8pPr>
            <a:lvl9pPr marL="4114800" lvl="8" indent="-361950" rtl="0"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9pPr>
          </a:lstStyle>
          <a:p>
            <a:endParaRPr/>
          </a:p>
        </p:txBody>
      </p:sp>
      <p:sp>
        <p:nvSpPr>
          <p:cNvPr id="373" name="Google Shape;373;p38"/>
          <p:cNvSpPr/>
          <p:nvPr/>
        </p:nvSpPr>
        <p:spPr>
          <a:xfrm>
            <a:off x="5260700" y="4246400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8"/>
          <p:cNvSpPr/>
          <p:nvPr/>
        </p:nvSpPr>
        <p:spPr>
          <a:xfrm>
            <a:off x="1611425" y="-1197625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8"/>
          <p:cNvSpPr/>
          <p:nvPr/>
        </p:nvSpPr>
        <p:spPr>
          <a:xfrm rot="-5400000">
            <a:off x="6283492" y="1763400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376" name="Google Shape;376;p38"/>
          <p:cNvSpPr/>
          <p:nvPr/>
        </p:nvSpPr>
        <p:spPr>
          <a:xfrm rot="5400000">
            <a:off x="-2350008" y="245997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069" y="3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43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 rot="10800000">
            <a:off x="1773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3"/>
          <p:cNvSpPr/>
          <p:nvPr/>
        </p:nvSpPr>
        <p:spPr>
          <a:xfrm rot="-9">
            <a:off x="5438917" y="23669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437" name="Google Shape;437;p43"/>
          <p:cNvSpPr/>
          <p:nvPr/>
        </p:nvSpPr>
        <p:spPr>
          <a:xfrm rot="5399991">
            <a:off x="-2407683" y="257594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438" name="Google Shape;438;p43"/>
          <p:cNvSpPr/>
          <p:nvPr/>
        </p:nvSpPr>
        <p:spPr>
          <a:xfrm>
            <a:off x="5736663" y="4239000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43"/>
          <p:cNvSpPr/>
          <p:nvPr/>
        </p:nvSpPr>
        <p:spPr>
          <a:xfrm>
            <a:off x="1050688" y="-1244850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9" y="0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44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44"/>
          <p:cNvSpPr/>
          <p:nvPr/>
        </p:nvSpPr>
        <p:spPr>
          <a:xfrm rot="-5400009">
            <a:off x="6439417" y="469620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444" name="Google Shape;444;p44"/>
          <p:cNvSpPr/>
          <p:nvPr/>
        </p:nvSpPr>
        <p:spPr>
          <a:xfrm rot="5399991">
            <a:off x="-2336883" y="2642057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445" name="Google Shape;445;p44"/>
          <p:cNvSpPr/>
          <p:nvPr/>
        </p:nvSpPr>
        <p:spPr>
          <a:xfrm>
            <a:off x="3703200" y="4409075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4"/>
          <p:cNvSpPr/>
          <p:nvPr/>
        </p:nvSpPr>
        <p:spPr>
          <a:xfrm>
            <a:off x="4572000" y="-1433275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550" y="1152475"/>
            <a:ext cx="77130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abin"/>
              <a:buChar char="●"/>
              <a:defRPr sz="18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○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■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●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○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■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●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○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■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  <p:sldLayoutId id="2147483658" r:id="rId3"/>
    <p:sldLayoutId id="2147483659" r:id="rId4"/>
    <p:sldLayoutId id="2147483660" r:id="rId5"/>
    <p:sldLayoutId id="2147483684" r:id="rId6"/>
    <p:sldLayoutId id="2147483689" r:id="rId7"/>
    <p:sldLayoutId id="214748369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8"/>
          <p:cNvSpPr txBox="1">
            <a:spLocks noGrp="1"/>
          </p:cNvSpPr>
          <p:nvPr>
            <p:ph type="subTitle" idx="1"/>
          </p:nvPr>
        </p:nvSpPr>
        <p:spPr>
          <a:xfrm>
            <a:off x="715550" y="3439642"/>
            <a:ext cx="3166200" cy="7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bg1"/>
                </a:solidFill>
              </a:rPr>
              <a:t>PRESENTED BY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F0000"/>
                </a:solidFill>
              </a:rPr>
              <a:t>SAYOOJ R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459" name="Google Shape;459;p48"/>
          <p:cNvSpPr/>
          <p:nvPr/>
        </p:nvSpPr>
        <p:spPr>
          <a:xfrm rot="-5400000">
            <a:off x="4223246" y="3774382"/>
            <a:ext cx="2155102" cy="547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 dirty="0"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01</a:t>
            </a:r>
            <a:r>
              <a:rPr b="0" i="0" dirty="0"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/202</a:t>
            </a:r>
            <a:r>
              <a:rPr lang="en-US" b="0" i="0" dirty="0"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5</a:t>
            </a:r>
            <a:endParaRPr b="0" i="0" dirty="0"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Oswald;500"/>
            </a:endParaRPr>
          </a:p>
        </p:txBody>
      </p:sp>
      <p:sp>
        <p:nvSpPr>
          <p:cNvPr id="460" name="Google Shape;460;p48"/>
          <p:cNvSpPr/>
          <p:nvPr/>
        </p:nvSpPr>
        <p:spPr>
          <a:xfrm rot="-5400000">
            <a:off x="3822331" y="1210450"/>
            <a:ext cx="2967000" cy="546300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1" name="Google Shape;461;p48"/>
          <p:cNvCxnSpPr/>
          <p:nvPr/>
        </p:nvCxnSpPr>
        <p:spPr>
          <a:xfrm>
            <a:off x="806075" y="3492982"/>
            <a:ext cx="9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62" name="Google Shape;462;p48"/>
          <p:cNvPicPr preferRelativeResize="0"/>
          <p:nvPr/>
        </p:nvPicPr>
        <p:blipFill rotWithShape="1">
          <a:blip r:embed="rId3">
            <a:alphaModFix amt="75000"/>
          </a:blip>
          <a:srcRect l="21422" r="32447"/>
          <a:stretch/>
        </p:blipFill>
        <p:spPr>
          <a:xfrm>
            <a:off x="5578975" y="0"/>
            <a:ext cx="35677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48"/>
          <p:cNvSpPr/>
          <p:nvPr/>
        </p:nvSpPr>
        <p:spPr>
          <a:xfrm>
            <a:off x="6418242" y="4605250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2" name="Google Shape;458;p48">
            <a:extLst>
              <a:ext uri="{FF2B5EF4-FFF2-40B4-BE49-F238E27FC236}">
                <a16:creationId xmlns:a16="http://schemas.microsoft.com/office/drawing/2014/main" id="{A86A7597-54A8-F0C6-EE39-00942D69D17B}"/>
              </a:ext>
            </a:extLst>
          </p:cNvPr>
          <p:cNvSpPr txBox="1">
            <a:spLocks/>
          </p:cNvSpPr>
          <p:nvPr/>
        </p:nvSpPr>
        <p:spPr>
          <a:xfrm>
            <a:off x="1373030" y="2066564"/>
            <a:ext cx="2764998" cy="507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abin"/>
              <a:buNone/>
              <a:defRPr sz="18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abin"/>
              <a:buNone/>
              <a:defRPr sz="28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abin"/>
              <a:buNone/>
              <a:defRPr sz="28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abin"/>
              <a:buNone/>
              <a:defRPr sz="28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abin"/>
              <a:buNone/>
              <a:defRPr sz="28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abin"/>
              <a:buNone/>
              <a:defRPr sz="28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abin"/>
              <a:buNone/>
              <a:defRPr sz="28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abin"/>
              <a:buNone/>
              <a:defRPr sz="28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abin"/>
              <a:buNone/>
              <a:defRPr sz="28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 KEEP YOU PEDALING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D0FB4D-93C0-B836-2493-7E18F9E077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762" y="1493278"/>
            <a:ext cx="4385148" cy="7990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>
          <a:extLst>
            <a:ext uri="{FF2B5EF4-FFF2-40B4-BE49-F238E27FC236}">
              <a16:creationId xmlns:a16="http://schemas.microsoft.com/office/drawing/2014/main" id="{AD3908CE-8536-872B-1AFA-6DCDF767B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>
            <a:extLst>
              <a:ext uri="{FF2B5EF4-FFF2-40B4-BE49-F238E27FC236}">
                <a16:creationId xmlns:a16="http://schemas.microsoft.com/office/drawing/2014/main" id="{D013ADD0-9E62-9D89-9807-06DEACEFFA0A}"/>
              </a:ext>
            </a:extLst>
          </p:cNvPr>
          <p:cNvSpPr txBox="1">
            <a:spLocks noGrp="1"/>
          </p:cNvSpPr>
          <p:nvPr>
            <p:ph type="title" idx="21"/>
          </p:nvPr>
        </p:nvSpPr>
        <p:spPr>
          <a:xfrm>
            <a:off x="1362818" y="242725"/>
            <a:ext cx="6418363" cy="762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ctr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7.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Find the names of staff members who have not made any sales.</a:t>
            </a:r>
            <a:endParaRPr lang="en-US"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805EC1-6FD5-8C66-74D7-16515EC41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70" y="1082041"/>
            <a:ext cx="8328660" cy="277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973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>
          <a:extLst>
            <a:ext uri="{FF2B5EF4-FFF2-40B4-BE49-F238E27FC236}">
              <a16:creationId xmlns:a16="http://schemas.microsoft.com/office/drawing/2014/main" id="{A28354C8-3F75-CE48-1782-30E02E77F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>
            <a:extLst>
              <a:ext uri="{FF2B5EF4-FFF2-40B4-BE49-F238E27FC236}">
                <a16:creationId xmlns:a16="http://schemas.microsoft.com/office/drawing/2014/main" id="{63F7567A-E30E-EFD9-CE5D-FEC5E07477F7}"/>
              </a:ext>
            </a:extLst>
          </p:cNvPr>
          <p:cNvSpPr txBox="1">
            <a:spLocks noGrp="1"/>
          </p:cNvSpPr>
          <p:nvPr>
            <p:ph type="title" idx="21"/>
          </p:nvPr>
        </p:nvSpPr>
        <p:spPr>
          <a:xfrm>
            <a:off x="849630" y="312420"/>
            <a:ext cx="7444740" cy="495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ctr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8.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Find the median value of the price list. </a:t>
            </a:r>
            <a:endParaRPr lang="en-US"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53A952-BA00-6007-0CE9-20EDB4475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791" y="990139"/>
            <a:ext cx="6836418" cy="316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79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>
          <a:extLst>
            <a:ext uri="{FF2B5EF4-FFF2-40B4-BE49-F238E27FC236}">
              <a16:creationId xmlns:a16="http://schemas.microsoft.com/office/drawing/2014/main" id="{0BCDC679-3472-F913-11C3-B20E6A805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>
            <a:extLst>
              <a:ext uri="{FF2B5EF4-FFF2-40B4-BE49-F238E27FC236}">
                <a16:creationId xmlns:a16="http://schemas.microsoft.com/office/drawing/2014/main" id="{1D95D699-3557-C6BE-CC13-C7BDB1CF9EA9}"/>
              </a:ext>
            </a:extLst>
          </p:cNvPr>
          <p:cNvSpPr txBox="1">
            <a:spLocks noGrp="1"/>
          </p:cNvSpPr>
          <p:nvPr>
            <p:ph type="title" idx="21"/>
          </p:nvPr>
        </p:nvSpPr>
        <p:spPr>
          <a:xfrm>
            <a:off x="1621479" y="320597"/>
            <a:ext cx="5901040" cy="762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l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9.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Find the median value of the price list. </a:t>
            </a:r>
            <a:endParaRPr lang="en-US"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017ABF-6691-6B72-6588-1CB115F74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759" y="824434"/>
            <a:ext cx="4838481" cy="4052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48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>
          <a:extLst>
            <a:ext uri="{FF2B5EF4-FFF2-40B4-BE49-F238E27FC236}">
              <a16:creationId xmlns:a16="http://schemas.microsoft.com/office/drawing/2014/main" id="{D1D68883-BADF-CBB4-FBD9-1A2580592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>
            <a:extLst>
              <a:ext uri="{FF2B5EF4-FFF2-40B4-BE49-F238E27FC236}">
                <a16:creationId xmlns:a16="http://schemas.microsoft.com/office/drawing/2014/main" id="{212C1E0F-FB56-B268-30E1-178BEBAF0072}"/>
              </a:ext>
            </a:extLst>
          </p:cNvPr>
          <p:cNvSpPr txBox="1">
            <a:spLocks noGrp="1"/>
          </p:cNvSpPr>
          <p:nvPr>
            <p:ph type="title" idx="21"/>
          </p:nvPr>
        </p:nvSpPr>
        <p:spPr>
          <a:xfrm>
            <a:off x="2042949" y="346618"/>
            <a:ext cx="5058100" cy="47244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l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10.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List all products that have never been ordered. (use Exists)</a:t>
            </a:r>
            <a:endParaRPr lang="en-US"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1FF9E6-B798-E06C-3464-4401917F3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5291" y="1139224"/>
            <a:ext cx="4233415" cy="373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548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>
          <a:extLst>
            <a:ext uri="{FF2B5EF4-FFF2-40B4-BE49-F238E27FC236}">
              <a16:creationId xmlns:a16="http://schemas.microsoft.com/office/drawing/2014/main" id="{17DB2ED5-661E-59BA-CC70-B04A20133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>
            <a:extLst>
              <a:ext uri="{FF2B5EF4-FFF2-40B4-BE49-F238E27FC236}">
                <a16:creationId xmlns:a16="http://schemas.microsoft.com/office/drawing/2014/main" id="{986CE4DF-702E-3B25-527E-9436DE41A3CC}"/>
              </a:ext>
            </a:extLst>
          </p:cNvPr>
          <p:cNvSpPr txBox="1">
            <a:spLocks noGrp="1"/>
          </p:cNvSpPr>
          <p:nvPr>
            <p:ph type="title" idx="21"/>
          </p:nvPr>
        </p:nvSpPr>
        <p:spPr>
          <a:xfrm>
            <a:off x="327660" y="204625"/>
            <a:ext cx="8488680" cy="762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ctr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11.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List the names of staff members who have made more sales than the average number of sales by all staff members.</a:t>
            </a:r>
            <a:endParaRPr lang="en-US"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D75E02-74E9-6F98-FADF-85F30B256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67" y="1071846"/>
            <a:ext cx="5467964" cy="379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36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>
          <a:extLst>
            <a:ext uri="{FF2B5EF4-FFF2-40B4-BE49-F238E27FC236}">
              <a16:creationId xmlns:a16="http://schemas.microsoft.com/office/drawing/2014/main" id="{AD0C12EA-3210-D47D-0114-CEDB9B5BA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>
            <a:extLst>
              <a:ext uri="{FF2B5EF4-FFF2-40B4-BE49-F238E27FC236}">
                <a16:creationId xmlns:a16="http://schemas.microsoft.com/office/drawing/2014/main" id="{B298FFC5-9C94-1523-CEBA-06163E77841F}"/>
              </a:ext>
            </a:extLst>
          </p:cNvPr>
          <p:cNvSpPr txBox="1">
            <a:spLocks noGrp="1"/>
          </p:cNvSpPr>
          <p:nvPr>
            <p:ph type="title" idx="21"/>
          </p:nvPr>
        </p:nvSpPr>
        <p:spPr>
          <a:xfrm>
            <a:off x="514350" y="280081"/>
            <a:ext cx="8115300" cy="762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ctr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12.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Identify the customers who have ordered all types of products (i.e., from every category).</a:t>
            </a:r>
            <a:endParaRPr lang="en-US"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F092A2-A61E-27E1-8804-E50BCBFA1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348" y="1264919"/>
            <a:ext cx="7271304" cy="345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16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64"/>
          <p:cNvSpPr txBox="1">
            <a:spLocks noGrp="1"/>
          </p:cNvSpPr>
          <p:nvPr>
            <p:ph type="body" idx="1"/>
          </p:nvPr>
        </p:nvSpPr>
        <p:spPr>
          <a:xfrm>
            <a:off x="715549" y="1254175"/>
            <a:ext cx="4845191" cy="11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or Richard" panose="02080502050505020702" pitchFamily="18" charset="0"/>
              </a:rPr>
              <a:t>A PICTURE IS WORTH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or Richard" panose="02080502050505020702" pitchFamily="18" charset="0"/>
              </a:rPr>
              <a:t>A THOUSAND WORDS</a:t>
            </a:r>
            <a:endParaRPr dirty="0">
              <a:latin typeface="Poor Richard" panose="02080502050505020702" pitchFamily="18" charset="0"/>
            </a:endParaRPr>
          </a:p>
        </p:txBody>
      </p:sp>
      <p:sp>
        <p:nvSpPr>
          <p:cNvPr id="2" name="Google Shape;538;p54">
            <a:extLst>
              <a:ext uri="{FF2B5EF4-FFF2-40B4-BE49-F238E27FC236}">
                <a16:creationId xmlns:a16="http://schemas.microsoft.com/office/drawing/2014/main" id="{F3B4B088-61D5-BB9A-90FE-3DAD1F0812D7}"/>
              </a:ext>
            </a:extLst>
          </p:cNvPr>
          <p:cNvSpPr txBox="1">
            <a:spLocks/>
          </p:cNvSpPr>
          <p:nvPr/>
        </p:nvSpPr>
        <p:spPr>
          <a:xfrm>
            <a:off x="583859" y="2304324"/>
            <a:ext cx="4910161" cy="782604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6000" dirty="0">
                <a:solidFill>
                  <a:schemeClr val="accent2"/>
                </a:solidFill>
              </a:rPr>
              <a:t>THANK YOU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Google Shape;459;p48">
            <a:extLst>
              <a:ext uri="{FF2B5EF4-FFF2-40B4-BE49-F238E27FC236}">
                <a16:creationId xmlns:a16="http://schemas.microsoft.com/office/drawing/2014/main" id="{360DDEDD-B012-E7B4-8FFC-0EFD003DCFCE}"/>
              </a:ext>
            </a:extLst>
          </p:cNvPr>
          <p:cNvSpPr/>
          <p:nvPr/>
        </p:nvSpPr>
        <p:spPr>
          <a:xfrm>
            <a:off x="0" y="4613910"/>
            <a:ext cx="2312670" cy="529590"/>
          </a:xfrm>
          <a:prstGeom prst="rect">
            <a:avLst/>
          </a:prstGeom>
          <a:solidFill>
            <a:schemeClr val="tx1"/>
          </a:solidFill>
        </p:spPr>
        <p:txBody>
          <a:bodyPr>
            <a:prstTxWarp prst="textPlain">
              <a:avLst>
                <a:gd name="adj" fmla="val 51648"/>
              </a:avLst>
            </a:prstTxWarp>
          </a:bodyPr>
          <a:lstStyle/>
          <a:p>
            <a:pPr lvl="0" algn="ctr"/>
            <a:endParaRPr b="0" i="0" dirty="0"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highlight>
                <a:srgbClr val="000000"/>
              </a:highlight>
              <a:latin typeface="Oswald;50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2"/>
          <p:cNvSpPr txBox="1">
            <a:spLocks noGrp="1"/>
          </p:cNvSpPr>
          <p:nvPr>
            <p:ph type="title"/>
          </p:nvPr>
        </p:nvSpPr>
        <p:spPr>
          <a:xfrm flipH="1">
            <a:off x="4126976" y="1276713"/>
            <a:ext cx="4964986" cy="723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Myanmar Text" panose="020B0502040204020203" pitchFamily="34" charset="0"/>
                <a:cs typeface="Myanmar Text" panose="020B0502040204020203" pitchFamily="34" charset="0"/>
              </a:rPr>
              <a:t>Problem Statement</a:t>
            </a:r>
            <a:endParaRPr sz="3600" dirty="0"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519" name="Google Shape;519;p52"/>
          <p:cNvSpPr txBox="1">
            <a:spLocks noGrp="1"/>
          </p:cNvSpPr>
          <p:nvPr>
            <p:ph type="subTitle" idx="1"/>
          </p:nvPr>
        </p:nvSpPr>
        <p:spPr>
          <a:xfrm flipH="1">
            <a:off x="4624435" y="1841397"/>
            <a:ext cx="3970068" cy="2130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l">
              <a:lnSpc>
                <a:spcPct val="100000"/>
              </a:lnSpc>
            </a:pPr>
            <a:r>
              <a:rPr lang="en-US" sz="2000" b="0" i="0" dirty="0">
                <a:solidFill>
                  <a:srgbClr val="FF0000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You are working as a data analyst at Jensen's, craft SQL queries to derive insights on customer behavior, staff performance, inventory management, and store operations.</a:t>
            </a:r>
            <a:endParaRPr lang="en-US" sz="2000" dirty="0">
              <a:solidFill>
                <a:srgbClr val="FF000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21" name="Google Shape;521;p52"/>
          <p:cNvPicPr preferRelativeResize="0"/>
          <p:nvPr/>
        </p:nvPicPr>
        <p:blipFill rotWithShape="1">
          <a:blip r:embed="rId3">
            <a:alphaModFix amt="74000"/>
          </a:blip>
          <a:srcRect l="3175" r="57807"/>
          <a:stretch/>
        </p:blipFill>
        <p:spPr>
          <a:xfrm>
            <a:off x="0" y="0"/>
            <a:ext cx="3567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52"/>
          <p:cNvSpPr/>
          <p:nvPr/>
        </p:nvSpPr>
        <p:spPr>
          <a:xfrm>
            <a:off x="-1752600" y="444547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523" name="Google Shape;523;p52"/>
          <p:cNvSpPr/>
          <p:nvPr/>
        </p:nvSpPr>
        <p:spPr>
          <a:xfrm rot="-5400000">
            <a:off x="-1474688" y="-851487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459;p48">
            <a:extLst>
              <a:ext uri="{FF2B5EF4-FFF2-40B4-BE49-F238E27FC236}">
                <a16:creationId xmlns:a16="http://schemas.microsoft.com/office/drawing/2014/main" id="{94AD93F2-01C4-EE9C-384D-B4176D14D93A}"/>
              </a:ext>
            </a:extLst>
          </p:cNvPr>
          <p:cNvSpPr/>
          <p:nvPr/>
        </p:nvSpPr>
        <p:spPr>
          <a:xfrm rot="-5400000">
            <a:off x="2728899" y="3745423"/>
            <a:ext cx="2236878" cy="559276"/>
          </a:xfrm>
          <a:prstGeom prst="rect">
            <a:avLst/>
          </a:prstGeom>
          <a:solidFill>
            <a:schemeClr val="tx1"/>
          </a:solidFill>
        </p:spPr>
        <p:txBody>
          <a:bodyPr>
            <a:prstTxWarp prst="textPlain">
              <a:avLst>
                <a:gd name="adj" fmla="val 49182"/>
              </a:avLst>
            </a:prstTxWarp>
          </a:bodyPr>
          <a:lstStyle/>
          <a:p>
            <a:pPr lvl="0" algn="ctr"/>
            <a:endParaRPr b="0" i="0" dirty="0"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highlight>
                <a:srgbClr val="000000"/>
              </a:highlight>
              <a:latin typeface="Oswald;50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60"/>
          <p:cNvSpPr txBox="1">
            <a:spLocks noGrp="1"/>
          </p:cNvSpPr>
          <p:nvPr>
            <p:ph type="title"/>
          </p:nvPr>
        </p:nvSpPr>
        <p:spPr>
          <a:xfrm>
            <a:off x="908304" y="218448"/>
            <a:ext cx="7327392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SOLUTION STATEMENT</a:t>
            </a:r>
            <a:endParaRPr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662" name="Google Shape;662;p60"/>
          <p:cNvSpPr txBox="1">
            <a:spLocks noGrp="1"/>
          </p:cNvSpPr>
          <p:nvPr>
            <p:ph type="subTitle" idx="1"/>
          </p:nvPr>
        </p:nvSpPr>
        <p:spPr>
          <a:xfrm flipH="1">
            <a:off x="798576" y="1035750"/>
            <a:ext cx="7437120" cy="410775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As a data analyst at Jensen's, the objective is to extract actionable insights from the company's database by leveraging SQL queries. Below is a structured approach to addressing each area of interest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2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IN" dirty="0">
                <a:solidFill>
                  <a:srgbClr val="FF0000"/>
                </a:solidFill>
              </a:rPr>
              <a:t>Customer Behaviour Analysis 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2"/>
                </a:solidFill>
              </a:rPr>
              <a:t>Understanding customer preferences, purchase patterns, and engagement trends is essential for targeted marketing and personalized customer experiences.</a:t>
            </a:r>
          </a:p>
          <a:p>
            <a:pPr marL="457200" lvl="1" indent="0" algn="l"/>
            <a:endParaRPr lang="en-IN" sz="1200" dirty="0">
              <a:solidFill>
                <a:schemeClr val="accent2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IN" dirty="0">
                <a:solidFill>
                  <a:srgbClr val="FF0000"/>
                </a:solidFill>
              </a:rPr>
              <a:t>Staff Performance Evaluation 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2"/>
                </a:solidFill>
              </a:rPr>
              <a:t>Monitoring employee performance helps optimize efficiency and reward productivity.</a:t>
            </a:r>
          </a:p>
          <a:p>
            <a:pPr marL="457200" lvl="1" indent="0" algn="l"/>
            <a:endParaRPr lang="en-IN" sz="1200" dirty="0">
              <a:solidFill>
                <a:schemeClr val="accent2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IN" dirty="0">
                <a:solidFill>
                  <a:srgbClr val="FF0000"/>
                </a:solidFill>
              </a:rPr>
              <a:t>Inventory Management 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2"/>
                </a:solidFill>
              </a:rPr>
              <a:t>Effective inventory management ensures optimal stock levels and minimizes wastage or stockouts.</a:t>
            </a:r>
          </a:p>
          <a:p>
            <a:pPr marL="457200" lvl="1" indent="0" algn="l"/>
            <a:endParaRPr lang="en-IN" sz="1200" dirty="0">
              <a:solidFill>
                <a:schemeClr val="accent2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IN" dirty="0">
                <a:solidFill>
                  <a:srgbClr val="FF0000"/>
                </a:solidFill>
              </a:rPr>
              <a:t>Store Operations 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2"/>
                </a:solidFill>
              </a:rPr>
              <a:t>Optimizing store-level operations enhances overall efficiency and profitability.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/>
          <p:cNvSpPr txBox="1">
            <a:spLocks noGrp="1"/>
          </p:cNvSpPr>
          <p:nvPr>
            <p:ph type="title" idx="21"/>
          </p:nvPr>
        </p:nvSpPr>
        <p:spPr>
          <a:xfrm>
            <a:off x="0" y="190500"/>
            <a:ext cx="9144000" cy="762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ctr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1.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Find the total number of products sold by each store along with the store name.</a:t>
            </a:r>
            <a:endParaRPr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C5D723D-84CC-8093-8B2A-B785A940A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" y="1134589"/>
            <a:ext cx="7901940" cy="35912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>
          <a:extLst>
            <a:ext uri="{FF2B5EF4-FFF2-40B4-BE49-F238E27FC236}">
              <a16:creationId xmlns:a16="http://schemas.microsoft.com/office/drawing/2014/main" id="{ACD9A4F0-44F4-A8CA-89CC-A754B2073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>
            <a:extLst>
              <a:ext uri="{FF2B5EF4-FFF2-40B4-BE49-F238E27FC236}">
                <a16:creationId xmlns:a16="http://schemas.microsoft.com/office/drawing/2014/main" id="{B58F35D1-2BF1-9EA6-3E8F-AA1C6240A6FD}"/>
              </a:ext>
            </a:extLst>
          </p:cNvPr>
          <p:cNvSpPr txBox="1">
            <a:spLocks noGrp="1"/>
          </p:cNvSpPr>
          <p:nvPr>
            <p:ph type="title" idx="21"/>
          </p:nvPr>
        </p:nvSpPr>
        <p:spPr>
          <a:xfrm>
            <a:off x="967740" y="175260"/>
            <a:ext cx="7208520" cy="762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ctr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2.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Calculate the cumulative sum of quantities sold for each product over time.</a:t>
            </a:r>
            <a:endParaRPr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D6C4B7-09F4-5F5E-4E8C-34C721D9B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772" y="940815"/>
            <a:ext cx="6008455" cy="402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306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>
          <a:extLst>
            <a:ext uri="{FF2B5EF4-FFF2-40B4-BE49-F238E27FC236}">
              <a16:creationId xmlns:a16="http://schemas.microsoft.com/office/drawing/2014/main" id="{B9B86BA2-0461-3538-19D4-E46873BFC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>
            <a:extLst>
              <a:ext uri="{FF2B5EF4-FFF2-40B4-BE49-F238E27FC236}">
                <a16:creationId xmlns:a16="http://schemas.microsoft.com/office/drawing/2014/main" id="{3ADE521C-72F7-D497-1248-F8D4D9A8B598}"/>
              </a:ext>
            </a:extLst>
          </p:cNvPr>
          <p:cNvSpPr txBox="1">
            <a:spLocks noGrp="1"/>
          </p:cNvSpPr>
          <p:nvPr>
            <p:ph type="title" idx="21"/>
          </p:nvPr>
        </p:nvSpPr>
        <p:spPr>
          <a:xfrm>
            <a:off x="1600200" y="204279"/>
            <a:ext cx="5943600" cy="762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ctr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3.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Find the product with the highest total sales (quantity * price) for each category.</a:t>
            </a:r>
            <a:endParaRPr lang="en-US"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CDDFE0-0CDC-C245-D3D1-1D7B1B1A7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785" y="966279"/>
            <a:ext cx="6098430" cy="407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273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>
          <a:extLst>
            <a:ext uri="{FF2B5EF4-FFF2-40B4-BE49-F238E27FC236}">
              <a16:creationId xmlns:a16="http://schemas.microsoft.com/office/drawing/2014/main" id="{8F7957CE-D71F-9C50-DA35-E11E616A93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>
            <a:extLst>
              <a:ext uri="{FF2B5EF4-FFF2-40B4-BE49-F238E27FC236}">
                <a16:creationId xmlns:a16="http://schemas.microsoft.com/office/drawing/2014/main" id="{1948F3A8-6352-E990-BF34-0AB570343F0B}"/>
              </a:ext>
            </a:extLst>
          </p:cNvPr>
          <p:cNvSpPr txBox="1">
            <a:spLocks noGrp="1"/>
          </p:cNvSpPr>
          <p:nvPr>
            <p:ph type="title" idx="21"/>
          </p:nvPr>
        </p:nvSpPr>
        <p:spPr>
          <a:xfrm>
            <a:off x="459520" y="556074"/>
            <a:ext cx="8224955" cy="46482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l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4.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Find the customer who spent the most money on orders.</a:t>
            </a:r>
            <a:endParaRPr lang="en-US"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BF06BA-72B0-255C-5F3C-C8A723913C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515" y="1188720"/>
            <a:ext cx="7068967" cy="328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260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>
          <a:extLst>
            <a:ext uri="{FF2B5EF4-FFF2-40B4-BE49-F238E27FC236}">
              <a16:creationId xmlns:a16="http://schemas.microsoft.com/office/drawing/2014/main" id="{7E8A3609-81C5-54D3-4518-92548C7A7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>
            <a:extLst>
              <a:ext uri="{FF2B5EF4-FFF2-40B4-BE49-F238E27FC236}">
                <a16:creationId xmlns:a16="http://schemas.microsoft.com/office/drawing/2014/main" id="{714171D0-E632-08E8-5682-C9280F47E4AF}"/>
              </a:ext>
            </a:extLst>
          </p:cNvPr>
          <p:cNvSpPr txBox="1">
            <a:spLocks noGrp="1"/>
          </p:cNvSpPr>
          <p:nvPr>
            <p:ph type="title" idx="21"/>
          </p:nvPr>
        </p:nvSpPr>
        <p:spPr>
          <a:xfrm>
            <a:off x="492698" y="213360"/>
            <a:ext cx="8158604" cy="41148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l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5.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Find the highest-priced product for each category name.</a:t>
            </a:r>
            <a:endParaRPr lang="en-US"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8A2459-5653-51E7-14D5-1E407AFCF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66" y="682409"/>
            <a:ext cx="8051668" cy="4247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358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>
          <a:extLst>
            <a:ext uri="{FF2B5EF4-FFF2-40B4-BE49-F238E27FC236}">
              <a16:creationId xmlns:a16="http://schemas.microsoft.com/office/drawing/2014/main" id="{FB582D38-DEE2-A2EA-4A2F-09A662B87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>
            <a:extLst>
              <a:ext uri="{FF2B5EF4-FFF2-40B4-BE49-F238E27FC236}">
                <a16:creationId xmlns:a16="http://schemas.microsoft.com/office/drawing/2014/main" id="{628486A3-6FCA-6530-CF4A-1032EF2B8560}"/>
              </a:ext>
            </a:extLst>
          </p:cNvPr>
          <p:cNvSpPr txBox="1">
            <a:spLocks noGrp="1"/>
          </p:cNvSpPr>
          <p:nvPr>
            <p:ph type="title" idx="21"/>
          </p:nvPr>
        </p:nvSpPr>
        <p:spPr>
          <a:xfrm>
            <a:off x="1211300" y="204996"/>
            <a:ext cx="6721398" cy="746574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ctr"/>
            <a:r>
              <a:rPr lang="en" sz="2400" dirty="0">
                <a:solidFill>
                  <a:schemeClr val="accent2"/>
                </a:solidFill>
                <a:latin typeface="Myanmar Text" panose="020B0502040204020203" pitchFamily="34" charset="0"/>
                <a:cs typeface="Myanmar Text" panose="020B0502040204020203" pitchFamily="34" charset="0"/>
              </a:rPr>
              <a:t>6.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Myanmar Text" panose="020B0502040204020203" pitchFamily="34" charset="0"/>
                <a:cs typeface="Myanmar Text" panose="020B0502040204020203" pitchFamily="34" charset="0"/>
              </a:rPr>
              <a:t>Find the total number of orders placed by each customer per store.</a:t>
            </a:r>
            <a:endParaRPr lang="en-US" sz="2400" dirty="0">
              <a:solidFill>
                <a:schemeClr val="accent2"/>
              </a:solidFill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F90249-855C-E25A-663A-0028FEAE7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892" y="985396"/>
            <a:ext cx="6608215" cy="391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011153"/>
      </p:ext>
    </p:extLst>
  </p:cSld>
  <p:clrMapOvr>
    <a:masterClrMapping/>
  </p:clrMapOvr>
</p:sld>
</file>

<file path=ppt/theme/theme1.xml><?xml version="1.0" encoding="utf-8"?>
<a:theme xmlns:a="http://schemas.openxmlformats.org/drawingml/2006/main" name="National Motorcycle Day by Slidesgo">
  <a:themeElements>
    <a:clrScheme name="Simple Light">
      <a:dk1>
        <a:srgbClr val="151515"/>
      </a:dk1>
      <a:lt1>
        <a:srgbClr val="F1F1F1"/>
      </a:lt1>
      <a:dk2>
        <a:srgbClr val="A01727"/>
      </a:dk2>
      <a:lt2>
        <a:srgbClr val="B4B4B4"/>
      </a:lt2>
      <a:accent1>
        <a:srgbClr val="34333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4B4B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345</Words>
  <Application>Microsoft Office PowerPoint</Application>
  <PresentationFormat>On-screen Show (16:9)</PresentationFormat>
  <Paragraphs>37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Myanmar Text</vt:lpstr>
      <vt:lpstr>Poor Richard</vt:lpstr>
      <vt:lpstr>Wingdings</vt:lpstr>
      <vt:lpstr>Cabin</vt:lpstr>
      <vt:lpstr>Oswald;500</vt:lpstr>
      <vt:lpstr>Oswald</vt:lpstr>
      <vt:lpstr>Arial</vt:lpstr>
      <vt:lpstr>Segoe UI Semilight</vt:lpstr>
      <vt:lpstr>National Motorcycle Day by Slidesgo</vt:lpstr>
      <vt:lpstr>PowerPoint Presentation</vt:lpstr>
      <vt:lpstr>Problem Statement</vt:lpstr>
      <vt:lpstr>SOLUTION STATEMENT</vt:lpstr>
      <vt:lpstr>1. Find the total number of products sold by each store along with the store name.</vt:lpstr>
      <vt:lpstr>2. Calculate the cumulative sum of quantities sold for each product over time.</vt:lpstr>
      <vt:lpstr>3. Find the product with the highest total sales (quantity * price) for each category.</vt:lpstr>
      <vt:lpstr>4. Find the customer who spent the most money on orders.</vt:lpstr>
      <vt:lpstr>5. Find the highest-priced product for each category name.</vt:lpstr>
      <vt:lpstr>6. Find the total number of orders placed by each customer per store.</vt:lpstr>
      <vt:lpstr>7. Find the names of staff members who have not made any sales.</vt:lpstr>
      <vt:lpstr>8. Find the median value of the price list. </vt:lpstr>
      <vt:lpstr>9. Find the median value of the price list. </vt:lpstr>
      <vt:lpstr>10. List all products that have never been ordered. (use Exists)</vt:lpstr>
      <vt:lpstr>11. List the names of staff members who have made more sales than the average number of sales by all staff members.</vt:lpstr>
      <vt:lpstr>12. Identify the customers who have ordered all types of products (i.e., from every category).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Sayooj R</cp:lastModifiedBy>
  <cp:revision>3</cp:revision>
  <dcterms:modified xsi:type="dcterms:W3CDTF">2025-01-19T20:59:05Z</dcterms:modified>
</cp:coreProperties>
</file>